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Lst>
  <p:sldSz cy="9144000" cx="6858000"/>
  <p:notesSz cx="6858000" cy="9144000"/>
  <p:embeddedFontLst>
    <p:embeddedFont>
      <p:font typeface="Quicksand"/>
      <p:regular r:id="rId9"/>
      <p:bold r:id="rId10"/>
    </p:embeddedFont>
    <p:embeddedFont>
      <p:font typeface="Shadows Into Light"/>
      <p:regular r:id="rId11"/>
    </p:embeddedFont>
    <p:embeddedFont>
      <p:font typeface="Century Gothic"/>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hj3O6gx/31VhwQJUi/XLaMQVJvl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75DA221-21AE-492A-AE71-8571B0F92635}">
  <a:tblStyle styleId="{F75DA221-21AE-492A-AE71-8571B0F9263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ShadowsIntoLight-regular.fntdata"/><Relationship Id="rId10" Type="http://schemas.openxmlformats.org/officeDocument/2006/relationships/font" Target="fonts/Quicksand-bold.fntdata"/><Relationship Id="rId13" Type="http://schemas.openxmlformats.org/officeDocument/2006/relationships/font" Target="fonts/CenturyGothic-bold.fntdata"/><Relationship Id="rId12" Type="http://schemas.openxmlformats.org/officeDocument/2006/relationships/font" Target="fonts/CenturyGothic-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Quicksand-regular.fntdata"/><Relationship Id="rId15" Type="http://schemas.openxmlformats.org/officeDocument/2006/relationships/font" Target="fonts/CenturyGothic-boldItalic.fntdata"/><Relationship Id="rId14" Type="http://schemas.openxmlformats.org/officeDocument/2006/relationships/font" Target="fonts/CenturyGothic-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4329431013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432943101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4"/>
          <p:cNvSpPr txBox="1"/>
          <p:nvPr>
            <p:ph type="ctrTitle"/>
          </p:nvPr>
        </p:nvSpPr>
        <p:spPr>
          <a:xfrm>
            <a:off x="514350" y="1496484"/>
            <a:ext cx="5829300"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4"/>
          <p:cNvSpPr txBox="1"/>
          <p:nvPr>
            <p:ph idx="1" type="subTitle"/>
          </p:nvPr>
        </p:nvSpPr>
        <p:spPr>
          <a:xfrm>
            <a:off x="857250" y="4802717"/>
            <a:ext cx="5143500"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1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3"/>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3"/>
          <p:cNvSpPr txBox="1"/>
          <p:nvPr>
            <p:ph idx="1" type="body"/>
          </p:nvPr>
        </p:nvSpPr>
        <p:spPr>
          <a:xfrm rot="5400000">
            <a:off x="528108" y="2377546"/>
            <a:ext cx="5801784"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2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4"/>
          <p:cNvSpPr txBox="1"/>
          <p:nvPr>
            <p:ph type="title"/>
          </p:nvPr>
        </p:nvSpPr>
        <p:spPr>
          <a:xfrm rot="5400000">
            <a:off x="1772577" y="3622015"/>
            <a:ext cx="774911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4"/>
          <p:cNvSpPr txBox="1"/>
          <p:nvPr>
            <p:ph idx="1" type="body"/>
          </p:nvPr>
        </p:nvSpPr>
        <p:spPr>
          <a:xfrm rot="5400000">
            <a:off x="-1227798" y="2186121"/>
            <a:ext cx="774911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2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5"/>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5"/>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15"/>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5"/>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6"/>
          <p:cNvSpPr txBox="1"/>
          <p:nvPr>
            <p:ph type="title"/>
          </p:nvPr>
        </p:nvSpPr>
        <p:spPr>
          <a:xfrm>
            <a:off x="467916" y="2279653"/>
            <a:ext cx="5915025"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6"/>
          <p:cNvSpPr txBox="1"/>
          <p:nvPr>
            <p:ph idx="1" type="body"/>
          </p:nvPr>
        </p:nvSpPr>
        <p:spPr>
          <a:xfrm>
            <a:off x="467916" y="6119286"/>
            <a:ext cx="5915025"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26" name="Google Shape;26;p16"/>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6"/>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6"/>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7"/>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7"/>
          <p:cNvSpPr txBox="1"/>
          <p:nvPr>
            <p:ph idx="1" type="body"/>
          </p:nvPr>
        </p:nvSpPr>
        <p:spPr>
          <a:xfrm>
            <a:off x="471488"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17"/>
          <p:cNvSpPr txBox="1"/>
          <p:nvPr>
            <p:ph idx="2" type="body"/>
          </p:nvPr>
        </p:nvSpPr>
        <p:spPr>
          <a:xfrm>
            <a:off x="3471863"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3" name="Google Shape;33;p17"/>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7"/>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8"/>
          <p:cNvSpPr txBox="1"/>
          <p:nvPr>
            <p:ph type="title"/>
          </p:nvPr>
        </p:nvSpPr>
        <p:spPr>
          <a:xfrm>
            <a:off x="472381"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8"/>
          <p:cNvSpPr txBox="1"/>
          <p:nvPr>
            <p:ph idx="1" type="body"/>
          </p:nvPr>
        </p:nvSpPr>
        <p:spPr>
          <a:xfrm>
            <a:off x="472381" y="2241551"/>
            <a:ext cx="2901255"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9" name="Google Shape;39;p18"/>
          <p:cNvSpPr txBox="1"/>
          <p:nvPr>
            <p:ph idx="2" type="body"/>
          </p:nvPr>
        </p:nvSpPr>
        <p:spPr>
          <a:xfrm>
            <a:off x="472381" y="3340100"/>
            <a:ext cx="2901255"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0" name="Google Shape;40;p18"/>
          <p:cNvSpPr txBox="1"/>
          <p:nvPr>
            <p:ph idx="3" type="body"/>
          </p:nvPr>
        </p:nvSpPr>
        <p:spPr>
          <a:xfrm>
            <a:off x="3471863" y="2241551"/>
            <a:ext cx="2915543"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18"/>
          <p:cNvSpPr txBox="1"/>
          <p:nvPr>
            <p:ph idx="4" type="body"/>
          </p:nvPr>
        </p:nvSpPr>
        <p:spPr>
          <a:xfrm>
            <a:off x="3471863" y="3340100"/>
            <a:ext cx="2915543"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18"/>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8"/>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8"/>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1"/>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1"/>
          <p:cNvSpPr txBox="1"/>
          <p:nvPr>
            <p:ph idx="1" type="body"/>
          </p:nvPr>
        </p:nvSpPr>
        <p:spPr>
          <a:xfrm>
            <a:off x="2915543" y="1316569"/>
            <a:ext cx="3471863" cy="6498167"/>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21"/>
          <p:cNvSpPr txBox="1"/>
          <p:nvPr>
            <p:ph idx="2"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2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2"/>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2"/>
          <p:cNvSpPr/>
          <p:nvPr>
            <p:ph idx="2" type="pic"/>
          </p:nvPr>
        </p:nvSpPr>
        <p:spPr>
          <a:xfrm>
            <a:off x="2915543" y="1316569"/>
            <a:ext cx="3471863" cy="6498167"/>
          </a:xfrm>
          <a:prstGeom prst="rect">
            <a:avLst/>
          </a:prstGeom>
          <a:noFill/>
          <a:ln>
            <a:noFill/>
          </a:ln>
        </p:spPr>
      </p:sp>
      <p:sp>
        <p:nvSpPr>
          <p:cNvPr id="64" name="Google Shape;64;p22"/>
          <p:cNvSpPr txBox="1"/>
          <p:nvPr>
            <p:ph idx="1"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2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3"/>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3"/>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1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hyperlink" Target="mailto:klandwehr@usd263.org" TargetMode="External"/><Relationship Id="rId5" Type="http://schemas.openxmlformats.org/officeDocument/2006/relationships/image" Target="../media/image6.png"/><Relationship Id="rId6" Type="http://schemas.openxmlformats.org/officeDocument/2006/relationships/image" Target="../media/image4.png"/><Relationship Id="rId7"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1"/>
          <p:cNvPicPr preferRelativeResize="0"/>
          <p:nvPr/>
        </p:nvPicPr>
        <p:blipFill rotWithShape="1">
          <a:blip r:embed="rId3">
            <a:alphaModFix/>
          </a:blip>
          <a:srcRect b="0" l="0" r="0" t="0"/>
          <a:stretch/>
        </p:blipFill>
        <p:spPr>
          <a:xfrm>
            <a:off x="0" y="0"/>
            <a:ext cx="6858000" cy="9144000"/>
          </a:xfrm>
          <a:prstGeom prst="rect">
            <a:avLst/>
          </a:prstGeom>
          <a:noFill/>
          <a:ln>
            <a:noFill/>
          </a:ln>
        </p:spPr>
      </p:pic>
      <p:sp>
        <p:nvSpPr>
          <p:cNvPr id="85" name="Google Shape;85;p11"/>
          <p:cNvSpPr/>
          <p:nvPr/>
        </p:nvSpPr>
        <p:spPr>
          <a:xfrm>
            <a:off x="2088575" y="240187"/>
            <a:ext cx="4521000" cy="1755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4100">
                <a:solidFill>
                  <a:schemeClr val="dk1"/>
                </a:solidFill>
                <a:latin typeface="Shadows Into Light"/>
                <a:ea typeface="Shadows Into Light"/>
                <a:cs typeface="Shadows Into Light"/>
                <a:sym typeface="Shadows Into Light"/>
              </a:rPr>
              <a:t>Welcome to 6th Grade Science</a:t>
            </a:r>
            <a:endParaRPr b="1" sz="4100">
              <a:solidFill>
                <a:schemeClr val="dk1"/>
              </a:solidFill>
              <a:latin typeface="Shadows Into Light"/>
              <a:ea typeface="Shadows Into Light"/>
              <a:cs typeface="Shadows Into Light"/>
              <a:sym typeface="Shadows Into Light"/>
            </a:endParaRPr>
          </a:p>
          <a:p>
            <a:pPr indent="0" lvl="0" marL="0" marR="0" rtl="0" algn="ctr">
              <a:spcBef>
                <a:spcPts val="0"/>
              </a:spcBef>
              <a:spcAft>
                <a:spcPts val="0"/>
              </a:spcAft>
              <a:buNone/>
            </a:pPr>
            <a:r>
              <a:rPr b="1" lang="en-US" sz="2500">
                <a:solidFill>
                  <a:schemeClr val="dk1"/>
                </a:solidFill>
                <a:latin typeface="Quicksand"/>
                <a:ea typeface="Quicksand"/>
                <a:cs typeface="Quicksand"/>
                <a:sym typeface="Quicksand"/>
              </a:rPr>
              <a:t>Katrina Landwehr</a:t>
            </a:r>
            <a:endParaRPr b="1" sz="2500">
              <a:solidFill>
                <a:schemeClr val="dk1"/>
              </a:solidFill>
              <a:latin typeface="Quicksand"/>
              <a:ea typeface="Quicksand"/>
              <a:cs typeface="Quicksand"/>
              <a:sym typeface="Quicksand"/>
            </a:endParaRPr>
          </a:p>
        </p:txBody>
      </p:sp>
      <p:sp>
        <p:nvSpPr>
          <p:cNvPr id="86" name="Google Shape;86;p11"/>
          <p:cNvSpPr/>
          <p:nvPr/>
        </p:nvSpPr>
        <p:spPr>
          <a:xfrm>
            <a:off x="3004343" y="2237850"/>
            <a:ext cx="3305400" cy="3078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US" sz="1700" u="sng">
                <a:solidFill>
                  <a:schemeClr val="hlink"/>
                </a:solidFill>
                <a:latin typeface="Century Gothic"/>
                <a:ea typeface="Century Gothic"/>
                <a:cs typeface="Century Gothic"/>
                <a:sym typeface="Century Gothic"/>
                <a:hlinkClick r:id="rId4"/>
              </a:rPr>
              <a:t>klandwehr@usd263.org</a:t>
            </a:r>
            <a:endParaRPr sz="1700"/>
          </a:p>
        </p:txBody>
      </p:sp>
      <p:sp>
        <p:nvSpPr>
          <p:cNvPr id="87" name="Google Shape;87;p11"/>
          <p:cNvSpPr/>
          <p:nvPr/>
        </p:nvSpPr>
        <p:spPr>
          <a:xfrm>
            <a:off x="3004343" y="3141250"/>
            <a:ext cx="3305400" cy="3078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lang="en-US" sz="1700">
                <a:solidFill>
                  <a:schemeClr val="dk1"/>
                </a:solidFill>
                <a:latin typeface="Century Gothic"/>
                <a:ea typeface="Century Gothic"/>
                <a:cs typeface="Century Gothic"/>
                <a:sym typeface="Century Gothic"/>
              </a:rPr>
              <a:t>316-777-2022 Ext. 3410</a:t>
            </a:r>
            <a:endParaRPr sz="1700"/>
          </a:p>
        </p:txBody>
      </p:sp>
      <p:sp>
        <p:nvSpPr>
          <p:cNvPr id="88" name="Google Shape;88;p11"/>
          <p:cNvSpPr/>
          <p:nvPr/>
        </p:nvSpPr>
        <p:spPr>
          <a:xfrm>
            <a:off x="2830675" y="7365875"/>
            <a:ext cx="3673800" cy="1640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200">
                <a:solidFill>
                  <a:srgbClr val="212121"/>
                </a:solidFill>
                <a:latin typeface="Century Gothic"/>
                <a:ea typeface="Century Gothic"/>
                <a:cs typeface="Century Gothic"/>
                <a:sym typeface="Century Gothic"/>
              </a:rPr>
              <a:t>This is my 20th year of teaching and my 16th year of teaching science in Mulvane.  Although I have taught all subjects, science is definitely my favorite!  I got my undergrad degree from Pittsburg State University and my </a:t>
            </a:r>
            <a:r>
              <a:rPr lang="en-US" sz="1200">
                <a:solidFill>
                  <a:srgbClr val="212121"/>
                </a:solidFill>
                <a:latin typeface="Century Gothic"/>
                <a:ea typeface="Century Gothic"/>
                <a:cs typeface="Century Gothic"/>
                <a:sym typeface="Century Gothic"/>
              </a:rPr>
              <a:t>Master’s </a:t>
            </a:r>
            <a:r>
              <a:rPr lang="en-US" sz="1200">
                <a:solidFill>
                  <a:srgbClr val="212121"/>
                </a:solidFill>
                <a:latin typeface="Century Gothic"/>
                <a:ea typeface="Century Gothic"/>
                <a:cs typeface="Century Gothic"/>
                <a:sym typeface="Century Gothic"/>
              </a:rPr>
              <a:t>from Wichita State University.  I am married with two children and love crafting, gardening, and reading in my spare time.</a:t>
            </a:r>
            <a:endParaRPr sz="1200">
              <a:latin typeface="Century Gothic"/>
              <a:ea typeface="Century Gothic"/>
              <a:cs typeface="Century Gothic"/>
              <a:sym typeface="Century Gothic"/>
            </a:endParaRPr>
          </a:p>
        </p:txBody>
      </p:sp>
      <p:sp>
        <p:nvSpPr>
          <p:cNvPr id="89" name="Google Shape;89;p11"/>
          <p:cNvSpPr/>
          <p:nvPr/>
        </p:nvSpPr>
        <p:spPr>
          <a:xfrm>
            <a:off x="102875" y="240200"/>
            <a:ext cx="1803000" cy="708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chemeClr val="lt1"/>
                </a:solidFill>
                <a:latin typeface="Shadows Into Light"/>
                <a:ea typeface="Shadows Into Light"/>
                <a:cs typeface="Shadows Into Light"/>
                <a:sym typeface="Shadows Into Light"/>
              </a:rPr>
              <a:t> 2022-2023</a:t>
            </a:r>
            <a:endParaRPr sz="2800">
              <a:latin typeface="Shadows Into Light"/>
              <a:ea typeface="Shadows Into Light"/>
              <a:cs typeface="Shadows Into Light"/>
              <a:sym typeface="Shadows Into Light"/>
            </a:endParaRPr>
          </a:p>
        </p:txBody>
      </p:sp>
      <p:sp>
        <p:nvSpPr>
          <p:cNvPr id="90" name="Google Shape;90;p11"/>
          <p:cNvSpPr/>
          <p:nvPr/>
        </p:nvSpPr>
        <p:spPr>
          <a:xfrm>
            <a:off x="248466" y="3820970"/>
            <a:ext cx="6361068"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chemeClr val="dk1"/>
                </a:solidFill>
                <a:latin typeface="Shadows Into Light"/>
                <a:ea typeface="Shadows Into Light"/>
                <a:cs typeface="Shadows Into Light"/>
                <a:sym typeface="Shadows Into Light"/>
              </a:rPr>
              <a:t>Course Description &amp; Yearly Overview</a:t>
            </a:r>
            <a:endParaRPr sz="100">
              <a:latin typeface="Shadows Into Light"/>
              <a:ea typeface="Shadows Into Light"/>
              <a:cs typeface="Shadows Into Light"/>
              <a:sym typeface="Shadows Into Light"/>
            </a:endParaRPr>
          </a:p>
        </p:txBody>
      </p:sp>
      <p:sp>
        <p:nvSpPr>
          <p:cNvPr id="91" name="Google Shape;91;p11"/>
          <p:cNvSpPr/>
          <p:nvPr/>
        </p:nvSpPr>
        <p:spPr>
          <a:xfrm>
            <a:off x="2580175" y="6880573"/>
            <a:ext cx="4174800" cy="5496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chemeClr val="dk1"/>
                </a:solidFill>
                <a:latin typeface="Shadows Into Light"/>
                <a:ea typeface="Shadows Into Light"/>
                <a:cs typeface="Shadows Into Light"/>
                <a:sym typeface="Shadows Into Light"/>
              </a:rPr>
              <a:t>About Me</a:t>
            </a:r>
            <a:endParaRPr sz="3000">
              <a:latin typeface="Shadows Into Light"/>
              <a:ea typeface="Shadows Into Light"/>
              <a:cs typeface="Shadows Into Light"/>
              <a:sym typeface="Shadows Into Light"/>
            </a:endParaRPr>
          </a:p>
        </p:txBody>
      </p:sp>
      <p:sp>
        <p:nvSpPr>
          <p:cNvPr id="92" name="Google Shape;92;p11"/>
          <p:cNvSpPr/>
          <p:nvPr/>
        </p:nvSpPr>
        <p:spPr>
          <a:xfrm>
            <a:off x="102875" y="6843677"/>
            <a:ext cx="2638200" cy="62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000">
                <a:solidFill>
                  <a:schemeClr val="dk1"/>
                </a:solidFill>
                <a:latin typeface="Shadows Into Light"/>
                <a:ea typeface="Shadows Into Light"/>
                <a:cs typeface="Shadows Into Light"/>
                <a:sym typeface="Shadows Into Light"/>
              </a:rPr>
              <a:t>   Supplies     </a:t>
            </a:r>
            <a:endParaRPr sz="3000">
              <a:latin typeface="Shadows Into Light"/>
              <a:ea typeface="Shadows Into Light"/>
              <a:cs typeface="Shadows Into Light"/>
              <a:sym typeface="Shadows Into Light"/>
            </a:endParaRPr>
          </a:p>
        </p:txBody>
      </p:sp>
      <p:pic>
        <p:nvPicPr>
          <p:cNvPr id="93" name="Google Shape;93;p11"/>
          <p:cNvPicPr preferRelativeResize="0"/>
          <p:nvPr/>
        </p:nvPicPr>
        <p:blipFill>
          <a:blip r:embed="rId5">
            <a:alphaModFix/>
          </a:blip>
          <a:stretch>
            <a:fillRect/>
          </a:stretch>
        </p:blipFill>
        <p:spPr>
          <a:xfrm>
            <a:off x="458847" y="2175550"/>
            <a:ext cx="1252287" cy="1273500"/>
          </a:xfrm>
          <a:prstGeom prst="rect">
            <a:avLst/>
          </a:prstGeom>
          <a:noFill/>
          <a:ln>
            <a:noFill/>
          </a:ln>
        </p:spPr>
      </p:pic>
      <p:graphicFrame>
        <p:nvGraphicFramePr>
          <p:cNvPr id="94" name="Google Shape;94;p11"/>
          <p:cNvGraphicFramePr/>
          <p:nvPr/>
        </p:nvGraphicFramePr>
        <p:xfrm>
          <a:off x="3310327" y="4533612"/>
          <a:ext cx="3000000" cy="3000000"/>
        </p:xfrm>
        <a:graphic>
          <a:graphicData uri="http://schemas.openxmlformats.org/drawingml/2006/table">
            <a:tbl>
              <a:tblPr bandRow="1" firstRow="1">
                <a:noFill/>
                <a:tableStyleId>{F75DA221-21AE-492A-AE71-8571B0F92635}</a:tableStyleId>
              </a:tblPr>
              <a:tblGrid>
                <a:gridCol w="1044500"/>
                <a:gridCol w="2400150"/>
              </a:tblGrid>
              <a:tr h="536625">
                <a:tc>
                  <a:txBody>
                    <a:bodyPr/>
                    <a:lstStyle/>
                    <a:p>
                      <a:pPr indent="0" lvl="0" marL="0" marR="0" rtl="0" algn="l">
                        <a:spcBef>
                          <a:spcPts val="0"/>
                        </a:spcBef>
                        <a:spcAft>
                          <a:spcPts val="0"/>
                        </a:spcAft>
                        <a:buNone/>
                      </a:pPr>
                      <a:r>
                        <a:rPr b="1" lang="en-US" sz="1200">
                          <a:latin typeface="Century Gothic"/>
                          <a:ea typeface="Century Gothic"/>
                          <a:cs typeface="Century Gothic"/>
                          <a:sym typeface="Century Gothic"/>
                        </a:rPr>
                        <a:t>1</a:t>
                      </a:r>
                      <a:r>
                        <a:rPr b="1" baseline="30000" lang="en-US" sz="1200">
                          <a:latin typeface="Century Gothic"/>
                          <a:ea typeface="Century Gothic"/>
                          <a:cs typeface="Century Gothic"/>
                          <a:sym typeface="Century Gothic"/>
                        </a:rPr>
                        <a:t>st</a:t>
                      </a:r>
                      <a:r>
                        <a:rPr b="1" lang="en-US" sz="1200">
                          <a:latin typeface="Century Gothic"/>
                          <a:ea typeface="Century Gothic"/>
                          <a:cs typeface="Century Gothic"/>
                          <a:sym typeface="Century Gothic"/>
                        </a:rPr>
                        <a:t> Quarter</a:t>
                      </a:r>
                      <a:endParaRPr b="1" sz="1200">
                        <a:latin typeface="Century Gothic"/>
                        <a:ea typeface="Century Gothic"/>
                        <a:cs typeface="Century Gothic"/>
                        <a:sym typeface="Century Gothic"/>
                      </a:endParaRPr>
                    </a:p>
                  </a:txBody>
                  <a:tcPr marT="45725" marB="45725" marR="91450" marL="91450" anchor="ctr" anchorCtr="1">
                    <a:solidFill>
                      <a:srgbClr val="D8D8D8"/>
                    </a:solidFill>
                  </a:tcPr>
                </a:tc>
                <a:tc>
                  <a:txBody>
                    <a:bodyPr/>
                    <a:lstStyle/>
                    <a:p>
                      <a:pPr indent="-195453" lvl="0" marL="283464" marR="0" rtl="0" algn="l">
                        <a:spcBef>
                          <a:spcPts val="0"/>
                        </a:spcBef>
                        <a:spcAft>
                          <a:spcPts val="0"/>
                        </a:spcAft>
                        <a:buClr>
                          <a:schemeClr val="dk1"/>
                        </a:buClr>
                        <a:buSzPts val="1350"/>
                        <a:buFont typeface="Noto Sans Symbols"/>
                        <a:buChar char="★"/>
                      </a:pPr>
                      <a:r>
                        <a:rPr lang="en-US" sz="1350">
                          <a:latin typeface="Century Gothic"/>
                          <a:ea typeface="Century Gothic"/>
                          <a:cs typeface="Century Gothic"/>
                          <a:sym typeface="Century Gothic"/>
                        </a:rPr>
                        <a:t>Lab Safety</a:t>
                      </a:r>
                      <a:endParaRPr sz="1350">
                        <a:latin typeface="Century Gothic"/>
                        <a:ea typeface="Century Gothic"/>
                        <a:cs typeface="Century Gothic"/>
                        <a:sym typeface="Century Gothic"/>
                      </a:endParaRPr>
                    </a:p>
                    <a:p>
                      <a:pPr indent="-195453" lvl="0" marL="283464" marR="0" rtl="0" algn="l">
                        <a:spcBef>
                          <a:spcPts val="0"/>
                        </a:spcBef>
                        <a:spcAft>
                          <a:spcPts val="0"/>
                        </a:spcAft>
                        <a:buSzPts val="1350"/>
                        <a:buFont typeface="Century Gothic"/>
                        <a:buChar char="★"/>
                      </a:pPr>
                      <a:r>
                        <a:rPr lang="en-US" sz="1350">
                          <a:latin typeface="Century Gothic"/>
                          <a:ea typeface="Century Gothic"/>
                          <a:cs typeface="Century Gothic"/>
                          <a:sym typeface="Century Gothic"/>
                        </a:rPr>
                        <a:t>Measurement</a:t>
                      </a:r>
                      <a:endParaRPr sz="1350">
                        <a:latin typeface="Century Gothic"/>
                        <a:ea typeface="Century Gothic"/>
                        <a:cs typeface="Century Gothic"/>
                        <a:sym typeface="Century Gothic"/>
                      </a:endParaRPr>
                    </a:p>
                  </a:txBody>
                  <a:tcPr marT="45725" marB="45725" marR="91450" marL="91450" anchor="ctr"/>
                </a:tc>
              </a:tr>
              <a:tr h="536625">
                <a:tc>
                  <a:txBody>
                    <a:bodyPr/>
                    <a:lstStyle/>
                    <a:p>
                      <a:pPr indent="0" lvl="0" marL="0" marR="0" rtl="0" algn="l">
                        <a:spcBef>
                          <a:spcPts val="0"/>
                        </a:spcBef>
                        <a:spcAft>
                          <a:spcPts val="0"/>
                        </a:spcAft>
                        <a:buNone/>
                      </a:pPr>
                      <a:r>
                        <a:rPr b="1" lang="en-US" sz="1200">
                          <a:latin typeface="Century Gothic"/>
                          <a:ea typeface="Century Gothic"/>
                          <a:cs typeface="Century Gothic"/>
                          <a:sym typeface="Century Gothic"/>
                        </a:rPr>
                        <a:t>2</a:t>
                      </a:r>
                      <a:r>
                        <a:rPr b="1" baseline="30000" lang="en-US" sz="1200">
                          <a:latin typeface="Century Gothic"/>
                          <a:ea typeface="Century Gothic"/>
                          <a:cs typeface="Century Gothic"/>
                          <a:sym typeface="Century Gothic"/>
                        </a:rPr>
                        <a:t>nd</a:t>
                      </a:r>
                      <a:r>
                        <a:rPr b="1" lang="en-US" sz="1200">
                          <a:latin typeface="Century Gothic"/>
                          <a:ea typeface="Century Gothic"/>
                          <a:cs typeface="Century Gothic"/>
                          <a:sym typeface="Century Gothic"/>
                        </a:rPr>
                        <a:t> Quarter</a:t>
                      </a:r>
                      <a:endParaRPr/>
                    </a:p>
                  </a:txBody>
                  <a:tcPr marT="45725" marB="45725" marR="91450" marL="91450" anchor="ctr" anchorCtr="1">
                    <a:solidFill>
                      <a:srgbClr val="D8D8D8"/>
                    </a:solidFill>
                  </a:tcPr>
                </a:tc>
                <a:tc>
                  <a:txBody>
                    <a:bodyPr/>
                    <a:lstStyle/>
                    <a:p>
                      <a:pPr indent="-195453" lvl="0" marL="283464" marR="0" rtl="0" algn="l">
                        <a:lnSpc>
                          <a:spcPct val="100000"/>
                        </a:lnSpc>
                        <a:spcBef>
                          <a:spcPts val="0"/>
                        </a:spcBef>
                        <a:spcAft>
                          <a:spcPts val="0"/>
                        </a:spcAft>
                        <a:buClr>
                          <a:schemeClr val="dk1"/>
                        </a:buClr>
                        <a:buSzPts val="1350"/>
                        <a:buFont typeface="Noto Sans Symbols"/>
                        <a:buChar char="★"/>
                      </a:pPr>
                      <a:r>
                        <a:rPr lang="en-US" sz="1350">
                          <a:latin typeface="Century Gothic"/>
                          <a:ea typeface="Century Gothic"/>
                          <a:cs typeface="Century Gothic"/>
                          <a:sym typeface="Century Gothic"/>
                        </a:rPr>
                        <a:t>Scientific Method</a:t>
                      </a:r>
                      <a:endParaRPr sz="1350">
                        <a:latin typeface="Century Gothic"/>
                        <a:ea typeface="Century Gothic"/>
                        <a:cs typeface="Century Gothic"/>
                        <a:sym typeface="Century Gothic"/>
                      </a:endParaRPr>
                    </a:p>
                    <a:p>
                      <a:pPr indent="-195453" lvl="0" marL="283464" marR="0" rtl="0" algn="l">
                        <a:lnSpc>
                          <a:spcPct val="100000"/>
                        </a:lnSpc>
                        <a:spcBef>
                          <a:spcPts val="0"/>
                        </a:spcBef>
                        <a:spcAft>
                          <a:spcPts val="0"/>
                        </a:spcAft>
                        <a:buSzPts val="1350"/>
                        <a:buFont typeface="Century Gothic"/>
                        <a:buChar char="★"/>
                      </a:pPr>
                      <a:r>
                        <a:rPr lang="en-US" sz="1350">
                          <a:latin typeface="Century Gothic"/>
                          <a:ea typeface="Century Gothic"/>
                          <a:cs typeface="Century Gothic"/>
                          <a:sym typeface="Century Gothic"/>
                        </a:rPr>
                        <a:t>Matter and Atoms</a:t>
                      </a:r>
                      <a:endParaRPr sz="1350">
                        <a:latin typeface="Century Gothic"/>
                        <a:ea typeface="Century Gothic"/>
                        <a:cs typeface="Century Gothic"/>
                        <a:sym typeface="Century Gothic"/>
                      </a:endParaRPr>
                    </a:p>
                  </a:txBody>
                  <a:tcPr marT="45725" marB="45725" marR="91450" marL="91450" anchor="ctr"/>
                </a:tc>
              </a:tr>
              <a:tr h="536625">
                <a:tc>
                  <a:txBody>
                    <a:bodyPr/>
                    <a:lstStyle/>
                    <a:p>
                      <a:pPr indent="0" lvl="0" marL="0" marR="0" rtl="0" algn="l">
                        <a:spcBef>
                          <a:spcPts val="0"/>
                        </a:spcBef>
                        <a:spcAft>
                          <a:spcPts val="0"/>
                        </a:spcAft>
                        <a:buNone/>
                      </a:pPr>
                      <a:r>
                        <a:rPr b="1" lang="en-US" sz="1200">
                          <a:latin typeface="Century Gothic"/>
                          <a:ea typeface="Century Gothic"/>
                          <a:cs typeface="Century Gothic"/>
                          <a:sym typeface="Century Gothic"/>
                        </a:rPr>
                        <a:t>3</a:t>
                      </a:r>
                      <a:r>
                        <a:rPr b="1" baseline="30000" lang="en-US" sz="1200">
                          <a:latin typeface="Century Gothic"/>
                          <a:ea typeface="Century Gothic"/>
                          <a:cs typeface="Century Gothic"/>
                          <a:sym typeface="Century Gothic"/>
                        </a:rPr>
                        <a:t>rd</a:t>
                      </a:r>
                      <a:r>
                        <a:rPr b="1" lang="en-US" sz="1200">
                          <a:latin typeface="Century Gothic"/>
                          <a:ea typeface="Century Gothic"/>
                          <a:cs typeface="Century Gothic"/>
                          <a:sym typeface="Century Gothic"/>
                        </a:rPr>
                        <a:t> Quarter</a:t>
                      </a:r>
                      <a:endParaRPr/>
                    </a:p>
                  </a:txBody>
                  <a:tcPr marT="45725" marB="45725" marR="91450" marL="91450" anchor="ctr" anchorCtr="1">
                    <a:solidFill>
                      <a:srgbClr val="D8D8D8"/>
                    </a:solidFill>
                  </a:tcPr>
                </a:tc>
                <a:tc>
                  <a:txBody>
                    <a:bodyPr/>
                    <a:lstStyle/>
                    <a:p>
                      <a:pPr indent="-195453" lvl="0" marL="283464" marR="0" rtl="0" algn="l">
                        <a:lnSpc>
                          <a:spcPct val="100000"/>
                        </a:lnSpc>
                        <a:spcBef>
                          <a:spcPts val="0"/>
                        </a:spcBef>
                        <a:spcAft>
                          <a:spcPts val="0"/>
                        </a:spcAft>
                        <a:buClr>
                          <a:schemeClr val="dk1"/>
                        </a:buClr>
                        <a:buSzPts val="1350"/>
                        <a:buFont typeface="Noto Sans Symbols"/>
                        <a:buChar char="★"/>
                      </a:pPr>
                      <a:r>
                        <a:rPr lang="en-US" sz="1350">
                          <a:latin typeface="Century Gothic"/>
                          <a:ea typeface="Century Gothic"/>
                          <a:cs typeface="Century Gothic"/>
                          <a:sym typeface="Century Gothic"/>
                        </a:rPr>
                        <a:t>Atmosphere</a:t>
                      </a:r>
                      <a:endParaRPr sz="1350">
                        <a:latin typeface="Century Gothic"/>
                        <a:ea typeface="Century Gothic"/>
                        <a:cs typeface="Century Gothic"/>
                        <a:sym typeface="Century Gothic"/>
                      </a:endParaRPr>
                    </a:p>
                    <a:p>
                      <a:pPr indent="-195453" lvl="0" marL="283464" marR="0" rtl="0" algn="l">
                        <a:lnSpc>
                          <a:spcPct val="100000"/>
                        </a:lnSpc>
                        <a:spcBef>
                          <a:spcPts val="0"/>
                        </a:spcBef>
                        <a:spcAft>
                          <a:spcPts val="0"/>
                        </a:spcAft>
                        <a:buSzPts val="1350"/>
                        <a:buFont typeface="Century Gothic"/>
                        <a:buChar char="★"/>
                      </a:pPr>
                      <a:r>
                        <a:rPr lang="en-US" sz="1350">
                          <a:latin typeface="Century Gothic"/>
                          <a:ea typeface="Century Gothic"/>
                          <a:cs typeface="Century Gothic"/>
                          <a:sym typeface="Century Gothic"/>
                        </a:rPr>
                        <a:t>Hydrosphere</a:t>
                      </a:r>
                      <a:endParaRPr sz="1350">
                        <a:latin typeface="Century Gothic"/>
                        <a:ea typeface="Century Gothic"/>
                        <a:cs typeface="Century Gothic"/>
                        <a:sym typeface="Century Gothic"/>
                      </a:endParaRPr>
                    </a:p>
                  </a:txBody>
                  <a:tcPr marT="45725" marB="45725" marR="91450" marL="91450" anchor="ctr"/>
                </a:tc>
              </a:tr>
              <a:tr h="536625">
                <a:tc>
                  <a:txBody>
                    <a:bodyPr/>
                    <a:lstStyle/>
                    <a:p>
                      <a:pPr indent="0" lvl="0" marL="0" marR="0" rtl="0" algn="l">
                        <a:spcBef>
                          <a:spcPts val="0"/>
                        </a:spcBef>
                        <a:spcAft>
                          <a:spcPts val="0"/>
                        </a:spcAft>
                        <a:buNone/>
                      </a:pPr>
                      <a:r>
                        <a:rPr b="1" lang="en-US" sz="1200">
                          <a:latin typeface="Century Gothic"/>
                          <a:ea typeface="Century Gothic"/>
                          <a:cs typeface="Century Gothic"/>
                          <a:sym typeface="Century Gothic"/>
                        </a:rPr>
                        <a:t>4</a:t>
                      </a:r>
                      <a:r>
                        <a:rPr b="1" baseline="30000" lang="en-US" sz="1200">
                          <a:latin typeface="Century Gothic"/>
                          <a:ea typeface="Century Gothic"/>
                          <a:cs typeface="Century Gothic"/>
                          <a:sym typeface="Century Gothic"/>
                        </a:rPr>
                        <a:t>th</a:t>
                      </a:r>
                      <a:r>
                        <a:rPr b="1" lang="en-US" sz="1200">
                          <a:latin typeface="Century Gothic"/>
                          <a:ea typeface="Century Gothic"/>
                          <a:cs typeface="Century Gothic"/>
                          <a:sym typeface="Century Gothic"/>
                        </a:rPr>
                        <a:t> Quarter</a:t>
                      </a:r>
                      <a:endParaRPr b="1" sz="1200">
                        <a:latin typeface="Century Gothic"/>
                        <a:ea typeface="Century Gothic"/>
                        <a:cs typeface="Century Gothic"/>
                        <a:sym typeface="Century Gothic"/>
                      </a:endParaRPr>
                    </a:p>
                  </a:txBody>
                  <a:tcPr marT="45725" marB="45725" marR="91450" marL="91450" anchor="ctr" anchorCtr="1">
                    <a:solidFill>
                      <a:srgbClr val="D8D8D8"/>
                    </a:solidFill>
                  </a:tcPr>
                </a:tc>
                <a:tc>
                  <a:txBody>
                    <a:bodyPr/>
                    <a:lstStyle/>
                    <a:p>
                      <a:pPr indent="-195453" lvl="0" marL="283464" marR="0" rtl="0" algn="l">
                        <a:lnSpc>
                          <a:spcPct val="100000"/>
                        </a:lnSpc>
                        <a:spcBef>
                          <a:spcPts val="0"/>
                        </a:spcBef>
                        <a:spcAft>
                          <a:spcPts val="0"/>
                        </a:spcAft>
                        <a:buClr>
                          <a:schemeClr val="dk1"/>
                        </a:buClr>
                        <a:buSzPts val="1350"/>
                        <a:buFont typeface="Noto Sans Symbols"/>
                        <a:buChar char="★"/>
                      </a:pPr>
                      <a:r>
                        <a:rPr lang="en-US" sz="1350">
                          <a:latin typeface="Century Gothic"/>
                          <a:ea typeface="Century Gothic"/>
                          <a:cs typeface="Century Gothic"/>
                          <a:sym typeface="Century Gothic"/>
                        </a:rPr>
                        <a:t>Geosphere</a:t>
                      </a:r>
                      <a:endParaRPr sz="1350">
                        <a:latin typeface="Century Gothic"/>
                        <a:ea typeface="Century Gothic"/>
                        <a:cs typeface="Century Gothic"/>
                        <a:sym typeface="Century Gothic"/>
                      </a:endParaRPr>
                    </a:p>
                    <a:p>
                      <a:pPr indent="-195453" lvl="0" marL="283464" marR="0" rtl="0" algn="l">
                        <a:lnSpc>
                          <a:spcPct val="100000"/>
                        </a:lnSpc>
                        <a:spcBef>
                          <a:spcPts val="0"/>
                        </a:spcBef>
                        <a:spcAft>
                          <a:spcPts val="0"/>
                        </a:spcAft>
                        <a:buSzPts val="1350"/>
                        <a:buFont typeface="Century Gothic"/>
                        <a:buChar char="★"/>
                      </a:pPr>
                      <a:r>
                        <a:rPr lang="en-US" sz="1350">
                          <a:latin typeface="Century Gothic"/>
                          <a:ea typeface="Century Gothic"/>
                          <a:cs typeface="Century Gothic"/>
                          <a:sym typeface="Century Gothic"/>
                        </a:rPr>
                        <a:t>Astronomy</a:t>
                      </a:r>
                      <a:endParaRPr sz="1350">
                        <a:latin typeface="Century Gothic"/>
                        <a:ea typeface="Century Gothic"/>
                        <a:cs typeface="Century Gothic"/>
                        <a:sym typeface="Century Gothic"/>
                      </a:endParaRPr>
                    </a:p>
                  </a:txBody>
                  <a:tcPr marT="45725" marB="45725" marR="91450" marL="91450" anchor="ctr"/>
                </a:tc>
              </a:tr>
            </a:tbl>
          </a:graphicData>
        </a:graphic>
      </p:graphicFrame>
      <p:sp>
        <p:nvSpPr>
          <p:cNvPr id="95" name="Google Shape;95;p11"/>
          <p:cNvSpPr/>
          <p:nvPr/>
        </p:nvSpPr>
        <p:spPr>
          <a:xfrm>
            <a:off x="569388" y="4945073"/>
            <a:ext cx="2171700" cy="17553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300">
                <a:solidFill>
                  <a:schemeClr val="dk1"/>
                </a:solidFill>
                <a:latin typeface="Century Gothic"/>
                <a:ea typeface="Century Gothic"/>
                <a:cs typeface="Century Gothic"/>
                <a:sym typeface="Century Gothic"/>
              </a:rPr>
              <a:t>This year in science, you will learn about the topics listed at the right.  As the year goes on, you will use knowledge of the scientific process to complete labs and investigations.</a:t>
            </a:r>
            <a:endParaRPr sz="1300"/>
          </a:p>
        </p:txBody>
      </p:sp>
      <p:sp>
        <p:nvSpPr>
          <p:cNvPr id="96" name="Google Shape;96;p11"/>
          <p:cNvSpPr txBox="1"/>
          <p:nvPr/>
        </p:nvSpPr>
        <p:spPr>
          <a:xfrm>
            <a:off x="248475" y="7524750"/>
            <a:ext cx="2171700" cy="1385400"/>
          </a:xfrm>
          <a:prstGeom prst="rect">
            <a:avLst/>
          </a:prstGeom>
          <a:noFill/>
          <a:ln>
            <a:noFill/>
          </a:ln>
        </p:spPr>
        <p:txBody>
          <a:bodyPr anchorCtr="0" anchor="t" bIns="91425" lIns="91425" spcFirstLastPara="1" rIns="91425" wrap="square" tIns="91425">
            <a:spAutoFit/>
          </a:bodyPr>
          <a:lstStyle/>
          <a:p>
            <a:pPr indent="-128270" lvl="0" marL="274320" rtl="0" algn="l">
              <a:spcBef>
                <a:spcPts val="0"/>
              </a:spcBef>
              <a:spcAft>
                <a:spcPts val="0"/>
              </a:spcAft>
              <a:buSzPts val="1300"/>
              <a:buFont typeface="Century Gothic"/>
              <a:buChar char="❏"/>
            </a:pPr>
            <a:r>
              <a:rPr lang="en-US" sz="1300">
                <a:latin typeface="Century Gothic"/>
                <a:ea typeface="Century Gothic"/>
                <a:cs typeface="Century Gothic"/>
                <a:sym typeface="Century Gothic"/>
              </a:rPr>
              <a:t>Agenda Book</a:t>
            </a:r>
            <a:endParaRPr sz="1300">
              <a:latin typeface="Century Gothic"/>
              <a:ea typeface="Century Gothic"/>
              <a:cs typeface="Century Gothic"/>
              <a:sym typeface="Century Gothic"/>
            </a:endParaRPr>
          </a:p>
          <a:p>
            <a:pPr indent="-128270" lvl="0" marL="274320" rtl="0" algn="l">
              <a:spcBef>
                <a:spcPts val="0"/>
              </a:spcBef>
              <a:spcAft>
                <a:spcPts val="0"/>
              </a:spcAft>
              <a:buSzPts val="1300"/>
              <a:buFont typeface="Century Gothic"/>
              <a:buChar char="❏"/>
            </a:pPr>
            <a:r>
              <a:rPr lang="en-US" sz="1300">
                <a:latin typeface="Century Gothic"/>
                <a:ea typeface="Century Gothic"/>
                <a:cs typeface="Century Gothic"/>
                <a:sym typeface="Century Gothic"/>
              </a:rPr>
              <a:t>Chromebook</a:t>
            </a:r>
            <a:endParaRPr sz="1300">
              <a:latin typeface="Century Gothic"/>
              <a:ea typeface="Century Gothic"/>
              <a:cs typeface="Century Gothic"/>
              <a:sym typeface="Century Gothic"/>
            </a:endParaRPr>
          </a:p>
          <a:p>
            <a:pPr indent="-128270" lvl="0" marL="274320" rtl="0" algn="l">
              <a:spcBef>
                <a:spcPts val="0"/>
              </a:spcBef>
              <a:spcAft>
                <a:spcPts val="0"/>
              </a:spcAft>
              <a:buSzPts val="1300"/>
              <a:buFont typeface="Century Gothic"/>
              <a:buChar char="❏"/>
            </a:pPr>
            <a:r>
              <a:rPr lang="en-US" sz="1300">
                <a:latin typeface="Century Gothic"/>
                <a:ea typeface="Century Gothic"/>
                <a:cs typeface="Century Gothic"/>
                <a:sym typeface="Century Gothic"/>
              </a:rPr>
              <a:t>Composition Book</a:t>
            </a:r>
            <a:endParaRPr sz="1300">
              <a:latin typeface="Century Gothic"/>
              <a:ea typeface="Century Gothic"/>
              <a:cs typeface="Century Gothic"/>
              <a:sym typeface="Century Gothic"/>
            </a:endParaRPr>
          </a:p>
          <a:p>
            <a:pPr indent="-128270" lvl="0" marL="274320" rtl="0" algn="l">
              <a:spcBef>
                <a:spcPts val="0"/>
              </a:spcBef>
              <a:spcAft>
                <a:spcPts val="0"/>
              </a:spcAft>
              <a:buSzPts val="1300"/>
              <a:buFont typeface="Century Gothic"/>
              <a:buChar char="❏"/>
            </a:pPr>
            <a:r>
              <a:rPr lang="en-US" sz="1300">
                <a:latin typeface="Century Gothic"/>
                <a:ea typeface="Century Gothic"/>
                <a:cs typeface="Century Gothic"/>
                <a:sym typeface="Century Gothic"/>
              </a:rPr>
              <a:t>Green Folder</a:t>
            </a:r>
            <a:endParaRPr sz="1300">
              <a:latin typeface="Century Gothic"/>
              <a:ea typeface="Century Gothic"/>
              <a:cs typeface="Century Gothic"/>
              <a:sym typeface="Century Gothic"/>
            </a:endParaRPr>
          </a:p>
          <a:p>
            <a:pPr indent="-128270" lvl="0" marL="274320" rtl="0" algn="l">
              <a:spcBef>
                <a:spcPts val="0"/>
              </a:spcBef>
              <a:spcAft>
                <a:spcPts val="0"/>
              </a:spcAft>
              <a:buSzPts val="1300"/>
              <a:buFont typeface="Century Gothic"/>
              <a:buChar char="❏"/>
            </a:pPr>
            <a:r>
              <a:rPr lang="en-US" sz="1300">
                <a:latin typeface="Century Gothic"/>
                <a:ea typeface="Century Gothic"/>
                <a:cs typeface="Century Gothic"/>
                <a:sym typeface="Century Gothic"/>
              </a:rPr>
              <a:t>Pencil, highlighter, colored pencils</a:t>
            </a:r>
            <a:endParaRPr sz="1300">
              <a:latin typeface="Century Gothic"/>
              <a:ea typeface="Century Gothic"/>
              <a:cs typeface="Century Gothic"/>
              <a:sym typeface="Century Gothic"/>
            </a:endParaRPr>
          </a:p>
        </p:txBody>
      </p:sp>
      <p:pic>
        <p:nvPicPr>
          <p:cNvPr id="97" name="Google Shape;97;p11"/>
          <p:cNvPicPr preferRelativeResize="0"/>
          <p:nvPr/>
        </p:nvPicPr>
        <p:blipFill>
          <a:blip r:embed="rId6">
            <a:alphaModFix/>
          </a:blip>
          <a:stretch>
            <a:fillRect/>
          </a:stretch>
        </p:blipFill>
        <p:spPr>
          <a:xfrm>
            <a:off x="1905875" y="6993463"/>
            <a:ext cx="623400" cy="623400"/>
          </a:xfrm>
          <a:prstGeom prst="rect">
            <a:avLst/>
          </a:prstGeom>
          <a:noFill/>
          <a:ln>
            <a:noFill/>
          </a:ln>
        </p:spPr>
      </p:pic>
      <p:pic>
        <p:nvPicPr>
          <p:cNvPr id="98" name="Google Shape;98;p11"/>
          <p:cNvPicPr preferRelativeResize="0"/>
          <p:nvPr/>
        </p:nvPicPr>
        <p:blipFill>
          <a:blip r:embed="rId7">
            <a:alphaModFix/>
          </a:blip>
          <a:stretch>
            <a:fillRect/>
          </a:stretch>
        </p:blipFill>
        <p:spPr>
          <a:xfrm>
            <a:off x="1105523" y="4237073"/>
            <a:ext cx="800360" cy="70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id="103" name="Google Shape;103;p12"/>
          <p:cNvPicPr preferRelativeResize="0"/>
          <p:nvPr/>
        </p:nvPicPr>
        <p:blipFill rotWithShape="1">
          <a:blip r:embed="rId3">
            <a:alphaModFix/>
          </a:blip>
          <a:srcRect b="0" l="0" r="0" t="0"/>
          <a:stretch/>
        </p:blipFill>
        <p:spPr>
          <a:xfrm>
            <a:off x="0" y="0"/>
            <a:ext cx="6858000" cy="9144000"/>
          </a:xfrm>
          <a:prstGeom prst="rect">
            <a:avLst/>
          </a:prstGeom>
          <a:noFill/>
          <a:ln>
            <a:noFill/>
          </a:ln>
        </p:spPr>
      </p:pic>
      <p:sp>
        <p:nvSpPr>
          <p:cNvPr id="104" name="Google Shape;104;p12"/>
          <p:cNvSpPr/>
          <p:nvPr/>
        </p:nvSpPr>
        <p:spPr>
          <a:xfrm>
            <a:off x="4117025" y="3023472"/>
            <a:ext cx="2545500" cy="1550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dk1"/>
                </a:solidFill>
                <a:latin typeface="Century Gothic"/>
                <a:ea typeface="Century Gothic"/>
                <a:cs typeface="Century Gothic"/>
                <a:sym typeface="Century Gothic"/>
              </a:rPr>
              <a:t>A = 90% - 100%</a:t>
            </a:r>
            <a:endParaRPr sz="18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US" sz="1800">
                <a:solidFill>
                  <a:schemeClr val="dk1"/>
                </a:solidFill>
                <a:latin typeface="Century Gothic"/>
                <a:ea typeface="Century Gothic"/>
                <a:cs typeface="Century Gothic"/>
                <a:sym typeface="Century Gothic"/>
              </a:rPr>
              <a:t>B = 80% - 89%</a:t>
            </a:r>
            <a:endParaRPr sz="18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US" sz="1800">
                <a:solidFill>
                  <a:schemeClr val="dk1"/>
                </a:solidFill>
                <a:latin typeface="Century Gothic"/>
                <a:ea typeface="Century Gothic"/>
                <a:cs typeface="Century Gothic"/>
                <a:sym typeface="Century Gothic"/>
              </a:rPr>
              <a:t>C = 70% - 79%</a:t>
            </a:r>
            <a:endParaRPr sz="18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US" sz="1800">
                <a:solidFill>
                  <a:schemeClr val="dk1"/>
                </a:solidFill>
                <a:latin typeface="Century Gothic"/>
                <a:ea typeface="Century Gothic"/>
                <a:cs typeface="Century Gothic"/>
                <a:sym typeface="Century Gothic"/>
              </a:rPr>
              <a:t>D = 60% - 69%</a:t>
            </a:r>
            <a:endParaRPr sz="1800">
              <a:solidFill>
                <a:schemeClr val="dk1"/>
              </a:solidFill>
              <a:latin typeface="Century Gothic"/>
              <a:ea typeface="Century Gothic"/>
              <a:cs typeface="Century Gothic"/>
              <a:sym typeface="Century Gothic"/>
            </a:endParaRPr>
          </a:p>
          <a:p>
            <a:pPr indent="0" lvl="0" marL="0" marR="0" rtl="0" algn="ctr">
              <a:spcBef>
                <a:spcPts val="0"/>
              </a:spcBef>
              <a:spcAft>
                <a:spcPts val="0"/>
              </a:spcAft>
              <a:buNone/>
            </a:pPr>
            <a:r>
              <a:rPr lang="en-US" sz="1800">
                <a:solidFill>
                  <a:schemeClr val="dk1"/>
                </a:solidFill>
                <a:latin typeface="Century Gothic"/>
                <a:ea typeface="Century Gothic"/>
                <a:cs typeface="Century Gothic"/>
                <a:sym typeface="Century Gothic"/>
              </a:rPr>
              <a:t>F = 59% - 0%</a:t>
            </a:r>
            <a:endParaRPr sz="1800">
              <a:solidFill>
                <a:schemeClr val="dk1"/>
              </a:solidFill>
              <a:latin typeface="Century Gothic"/>
              <a:ea typeface="Century Gothic"/>
              <a:cs typeface="Century Gothic"/>
              <a:sym typeface="Century Gothic"/>
            </a:endParaRPr>
          </a:p>
        </p:txBody>
      </p:sp>
      <p:sp>
        <p:nvSpPr>
          <p:cNvPr id="105" name="Google Shape;105;p12"/>
          <p:cNvSpPr/>
          <p:nvPr/>
        </p:nvSpPr>
        <p:spPr>
          <a:xfrm>
            <a:off x="248396" y="279635"/>
            <a:ext cx="6361200" cy="831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chemeClr val="dk1"/>
                </a:solidFill>
                <a:latin typeface="Shadows Into Light"/>
                <a:ea typeface="Shadows Into Light"/>
                <a:cs typeface="Shadows Into Light"/>
                <a:sym typeface="Shadows Into Light"/>
              </a:rPr>
              <a:t>Assignment Expectations</a:t>
            </a:r>
            <a:endParaRPr sz="3000">
              <a:latin typeface="Shadows Into Light"/>
              <a:ea typeface="Shadows Into Light"/>
              <a:cs typeface="Shadows Into Light"/>
              <a:sym typeface="Shadows Into Light"/>
            </a:endParaRPr>
          </a:p>
        </p:txBody>
      </p:sp>
      <p:sp>
        <p:nvSpPr>
          <p:cNvPr id="106" name="Google Shape;106;p12"/>
          <p:cNvSpPr/>
          <p:nvPr/>
        </p:nvSpPr>
        <p:spPr>
          <a:xfrm>
            <a:off x="102870" y="2455489"/>
            <a:ext cx="4174944" cy="707886"/>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chemeClr val="dk1"/>
                </a:solidFill>
                <a:latin typeface="Shadows Into Light"/>
                <a:ea typeface="Shadows Into Light"/>
                <a:cs typeface="Shadows Into Light"/>
                <a:sym typeface="Shadows Into Light"/>
              </a:rPr>
              <a:t>Behavior Procedures</a:t>
            </a:r>
            <a:endParaRPr sz="3000">
              <a:latin typeface="Shadows Into Light"/>
              <a:ea typeface="Shadows Into Light"/>
              <a:cs typeface="Shadows Into Light"/>
              <a:sym typeface="Shadows Into Light"/>
            </a:endParaRPr>
          </a:p>
        </p:txBody>
      </p:sp>
      <p:sp>
        <p:nvSpPr>
          <p:cNvPr id="107" name="Google Shape;107;p12"/>
          <p:cNvSpPr/>
          <p:nvPr/>
        </p:nvSpPr>
        <p:spPr>
          <a:xfrm>
            <a:off x="4117027" y="2524000"/>
            <a:ext cx="2638200" cy="461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500">
                <a:solidFill>
                  <a:schemeClr val="dk1"/>
                </a:solidFill>
                <a:latin typeface="Shadows Into Light"/>
                <a:ea typeface="Shadows Into Light"/>
                <a:cs typeface="Shadows Into Light"/>
                <a:sym typeface="Shadows Into Light"/>
              </a:rPr>
              <a:t>Grading Scale</a:t>
            </a:r>
            <a:endParaRPr sz="1500">
              <a:latin typeface="Shadows Into Light"/>
              <a:ea typeface="Shadows Into Light"/>
              <a:cs typeface="Shadows Into Light"/>
              <a:sym typeface="Shadows Into Light"/>
            </a:endParaRPr>
          </a:p>
        </p:txBody>
      </p:sp>
      <p:sp>
        <p:nvSpPr>
          <p:cNvPr id="108" name="Google Shape;108;p12"/>
          <p:cNvSpPr/>
          <p:nvPr/>
        </p:nvSpPr>
        <p:spPr>
          <a:xfrm>
            <a:off x="202250" y="3023468"/>
            <a:ext cx="3976200" cy="14130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Font typeface="Arial"/>
              <a:buNone/>
            </a:pPr>
            <a:r>
              <a:rPr lang="en-US" sz="1300">
                <a:solidFill>
                  <a:schemeClr val="dk1"/>
                </a:solidFill>
                <a:latin typeface="Century Gothic"/>
                <a:ea typeface="Century Gothic"/>
                <a:cs typeface="Century Gothic"/>
                <a:sym typeface="Century Gothic"/>
              </a:rPr>
              <a:t>In class, w</a:t>
            </a:r>
            <a:r>
              <a:rPr lang="en-US" sz="1300">
                <a:solidFill>
                  <a:schemeClr val="dk1"/>
                </a:solidFill>
                <a:latin typeface="Century Gothic"/>
                <a:ea typeface="Century Gothic"/>
                <a:cs typeface="Century Gothic"/>
                <a:sym typeface="Century Gothic"/>
              </a:rPr>
              <a:t>e will create a social contract that will guide how we treat each other in our classroom.  It will be posted as a reminder.  If it is broken, consequences will include a verbal warning, private conversation and an office referral/parent contact as necessary.</a:t>
            </a:r>
            <a:endParaRPr sz="1300">
              <a:solidFill>
                <a:schemeClr val="dk1"/>
              </a:solidFill>
            </a:endParaRPr>
          </a:p>
          <a:p>
            <a:pPr indent="0" lvl="0" marL="0" marR="0" rtl="0" algn="ctr">
              <a:spcBef>
                <a:spcPts val="0"/>
              </a:spcBef>
              <a:spcAft>
                <a:spcPts val="0"/>
              </a:spcAft>
              <a:buNone/>
            </a:pPr>
            <a:r>
              <a:t/>
            </a:r>
            <a:endParaRPr>
              <a:solidFill>
                <a:schemeClr val="dk1"/>
              </a:solidFill>
              <a:latin typeface="Century Gothic"/>
              <a:ea typeface="Century Gothic"/>
              <a:cs typeface="Century Gothic"/>
              <a:sym typeface="Century Gothic"/>
            </a:endParaRPr>
          </a:p>
        </p:txBody>
      </p:sp>
      <p:sp>
        <p:nvSpPr>
          <p:cNvPr id="109" name="Google Shape;109;p12"/>
          <p:cNvSpPr/>
          <p:nvPr/>
        </p:nvSpPr>
        <p:spPr>
          <a:xfrm>
            <a:off x="248400" y="4611347"/>
            <a:ext cx="6361200" cy="6381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000">
                <a:solidFill>
                  <a:schemeClr val="dk1"/>
                </a:solidFill>
                <a:latin typeface="Shadows Into Light"/>
                <a:ea typeface="Shadows Into Light"/>
                <a:cs typeface="Shadows Into Light"/>
                <a:sym typeface="Shadows Into Light"/>
              </a:rPr>
              <a:t>Late Work/Extra Credit</a:t>
            </a:r>
            <a:endParaRPr sz="3000">
              <a:latin typeface="Shadows Into Light"/>
              <a:ea typeface="Shadows Into Light"/>
              <a:cs typeface="Shadows Into Light"/>
              <a:sym typeface="Shadows Into Light"/>
            </a:endParaRPr>
          </a:p>
        </p:txBody>
      </p:sp>
      <p:sp>
        <p:nvSpPr>
          <p:cNvPr id="110" name="Google Shape;110;p12"/>
          <p:cNvSpPr/>
          <p:nvPr/>
        </p:nvSpPr>
        <p:spPr>
          <a:xfrm>
            <a:off x="662940" y="7548178"/>
            <a:ext cx="170307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Shadows Into Light"/>
                <a:ea typeface="Shadows Into Light"/>
                <a:cs typeface="Shadows Into Light"/>
                <a:sym typeface="Shadows Into Light"/>
              </a:rPr>
              <a:t>Be prepared!</a:t>
            </a:r>
            <a:endParaRPr b="1" sz="2000">
              <a:latin typeface="Shadows Into Light"/>
              <a:ea typeface="Shadows Into Light"/>
              <a:cs typeface="Shadows Into Light"/>
              <a:sym typeface="Shadows Into Light"/>
            </a:endParaRPr>
          </a:p>
        </p:txBody>
      </p:sp>
      <p:sp>
        <p:nvSpPr>
          <p:cNvPr id="111" name="Google Shape;111;p12"/>
          <p:cNvSpPr/>
          <p:nvPr/>
        </p:nvSpPr>
        <p:spPr>
          <a:xfrm>
            <a:off x="2874645" y="7525317"/>
            <a:ext cx="170307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Shadows Into Light"/>
                <a:ea typeface="Shadows Into Light"/>
                <a:cs typeface="Shadows Into Light"/>
                <a:sym typeface="Shadows Into Light"/>
              </a:rPr>
              <a:t>Give full effort!</a:t>
            </a:r>
            <a:endParaRPr b="1" sz="2000">
              <a:latin typeface="Shadows Into Light"/>
              <a:ea typeface="Shadows Into Light"/>
              <a:cs typeface="Shadows Into Light"/>
              <a:sym typeface="Shadows Into Light"/>
            </a:endParaRPr>
          </a:p>
        </p:txBody>
      </p:sp>
      <p:sp>
        <p:nvSpPr>
          <p:cNvPr id="112" name="Google Shape;112;p12"/>
          <p:cNvSpPr/>
          <p:nvPr/>
        </p:nvSpPr>
        <p:spPr>
          <a:xfrm>
            <a:off x="5063490" y="7525316"/>
            <a:ext cx="1703070" cy="30777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Shadows Into Light"/>
                <a:ea typeface="Shadows Into Light"/>
                <a:cs typeface="Shadows Into Light"/>
                <a:sym typeface="Shadows Into Light"/>
              </a:rPr>
              <a:t>Take charge!</a:t>
            </a:r>
            <a:endParaRPr b="1" sz="2000">
              <a:latin typeface="Shadows Into Light"/>
              <a:ea typeface="Shadows Into Light"/>
              <a:cs typeface="Shadows Into Light"/>
              <a:sym typeface="Shadows Into Light"/>
            </a:endParaRPr>
          </a:p>
        </p:txBody>
      </p:sp>
      <p:sp>
        <p:nvSpPr>
          <p:cNvPr id="113" name="Google Shape;113;p12"/>
          <p:cNvSpPr txBox="1"/>
          <p:nvPr/>
        </p:nvSpPr>
        <p:spPr>
          <a:xfrm>
            <a:off x="195425" y="7979900"/>
            <a:ext cx="2263200" cy="7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Century Gothic"/>
                <a:ea typeface="Century Gothic"/>
                <a:cs typeface="Century Gothic"/>
                <a:sym typeface="Century Gothic"/>
              </a:rPr>
              <a:t>Come to class with all materials, including a charged Chromebook.</a:t>
            </a:r>
            <a:endParaRPr sz="1300">
              <a:latin typeface="Century Gothic"/>
              <a:ea typeface="Century Gothic"/>
              <a:cs typeface="Century Gothic"/>
              <a:sym typeface="Century Gothic"/>
            </a:endParaRPr>
          </a:p>
        </p:txBody>
      </p:sp>
      <p:sp>
        <p:nvSpPr>
          <p:cNvPr id="114" name="Google Shape;114;p12"/>
          <p:cNvSpPr txBox="1"/>
          <p:nvPr/>
        </p:nvSpPr>
        <p:spPr>
          <a:xfrm>
            <a:off x="2350438" y="7872200"/>
            <a:ext cx="2263200" cy="985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Century Gothic"/>
                <a:ea typeface="Century Gothic"/>
                <a:cs typeface="Century Gothic"/>
                <a:sym typeface="Century Gothic"/>
              </a:rPr>
              <a:t>YOGOWYPI - You Only Get Out What You Put In - You owe it to yourself to do your best!</a:t>
            </a:r>
            <a:endParaRPr sz="1300">
              <a:latin typeface="Century Gothic"/>
              <a:ea typeface="Century Gothic"/>
              <a:cs typeface="Century Gothic"/>
              <a:sym typeface="Century Gothic"/>
            </a:endParaRPr>
          </a:p>
        </p:txBody>
      </p:sp>
      <p:sp>
        <p:nvSpPr>
          <p:cNvPr id="115" name="Google Shape;115;p12"/>
          <p:cNvSpPr txBox="1"/>
          <p:nvPr/>
        </p:nvSpPr>
        <p:spPr>
          <a:xfrm>
            <a:off x="4613650" y="7855950"/>
            <a:ext cx="2188800" cy="1185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300">
                <a:latin typeface="Century Gothic"/>
                <a:ea typeface="Century Gothic"/>
                <a:cs typeface="Century Gothic"/>
                <a:sym typeface="Century Gothic"/>
              </a:rPr>
              <a:t>If you get stuck, ask for help in class, stop by after school, or email me.  I want you to succeed!</a:t>
            </a:r>
            <a:endParaRPr sz="1300">
              <a:latin typeface="Century Gothic"/>
              <a:ea typeface="Century Gothic"/>
              <a:cs typeface="Century Gothic"/>
              <a:sym typeface="Century Gothic"/>
            </a:endParaRPr>
          </a:p>
        </p:txBody>
      </p:sp>
      <p:pic>
        <p:nvPicPr>
          <p:cNvPr id="116" name="Google Shape;116;p12"/>
          <p:cNvPicPr preferRelativeResize="0"/>
          <p:nvPr/>
        </p:nvPicPr>
        <p:blipFill>
          <a:blip r:embed="rId4">
            <a:alphaModFix/>
          </a:blip>
          <a:stretch>
            <a:fillRect/>
          </a:stretch>
        </p:blipFill>
        <p:spPr>
          <a:xfrm rot="-1105873">
            <a:off x="5668925" y="4651838"/>
            <a:ext cx="746704" cy="707876"/>
          </a:xfrm>
          <a:prstGeom prst="rect">
            <a:avLst/>
          </a:prstGeom>
          <a:noFill/>
          <a:ln>
            <a:noFill/>
          </a:ln>
        </p:spPr>
      </p:pic>
      <p:sp>
        <p:nvSpPr>
          <p:cNvPr id="117" name="Google Shape;117;p12"/>
          <p:cNvSpPr txBox="1"/>
          <p:nvPr/>
        </p:nvSpPr>
        <p:spPr>
          <a:xfrm>
            <a:off x="248500" y="857975"/>
            <a:ext cx="6467100" cy="1477500"/>
          </a:xfrm>
          <a:prstGeom prst="rect">
            <a:avLst/>
          </a:prstGeom>
          <a:noFill/>
          <a:ln>
            <a:noFill/>
          </a:ln>
        </p:spPr>
        <p:txBody>
          <a:bodyPr anchorCtr="0" anchor="t" bIns="91425" lIns="91425" spcFirstLastPara="1" rIns="91425" wrap="square" tIns="91425">
            <a:spAutoFit/>
          </a:bodyPr>
          <a:lstStyle/>
          <a:p>
            <a:pPr indent="-121920" lvl="0" marL="274320" rtl="0" algn="l">
              <a:spcBef>
                <a:spcPts val="0"/>
              </a:spcBef>
              <a:spcAft>
                <a:spcPts val="0"/>
              </a:spcAft>
              <a:buSzPts val="1200"/>
              <a:buFont typeface="Century Gothic"/>
              <a:buChar char="●"/>
            </a:pPr>
            <a:r>
              <a:rPr lang="en-US" sz="1200">
                <a:latin typeface="Century Gothic"/>
                <a:ea typeface="Century Gothic"/>
                <a:cs typeface="Century Gothic"/>
                <a:sym typeface="Century Gothic"/>
              </a:rPr>
              <a:t>All work that is turned  in for a grade must be in pencil to get credit.</a:t>
            </a:r>
            <a:endParaRPr sz="1200">
              <a:latin typeface="Century Gothic"/>
              <a:ea typeface="Century Gothic"/>
              <a:cs typeface="Century Gothic"/>
              <a:sym typeface="Century Gothic"/>
            </a:endParaRPr>
          </a:p>
          <a:p>
            <a:pPr indent="-121920" lvl="0" marL="274320" rtl="0" algn="l">
              <a:spcBef>
                <a:spcPts val="0"/>
              </a:spcBef>
              <a:spcAft>
                <a:spcPts val="0"/>
              </a:spcAft>
              <a:buSzPts val="1200"/>
              <a:buFont typeface="Century Gothic"/>
              <a:buChar char="●"/>
            </a:pPr>
            <a:r>
              <a:rPr lang="en-US" sz="1200">
                <a:latin typeface="Century Gothic"/>
                <a:ea typeface="Century Gothic"/>
                <a:cs typeface="Century Gothic"/>
                <a:sym typeface="Century Gothic"/>
              </a:rPr>
              <a:t>You are responsible for completing all work in your Interactive Student Notebook (even if you were absent - look in Google Classroom).  You will </a:t>
            </a:r>
            <a:r>
              <a:rPr lang="en-US" sz="1200">
                <a:latin typeface="Century Gothic"/>
                <a:ea typeface="Century Gothic"/>
                <a:cs typeface="Century Gothic"/>
                <a:sym typeface="Century Gothic"/>
              </a:rPr>
              <a:t>receive</a:t>
            </a:r>
            <a:r>
              <a:rPr lang="en-US" sz="1200">
                <a:latin typeface="Century Gothic"/>
                <a:ea typeface="Century Gothic"/>
                <a:cs typeface="Century Gothic"/>
                <a:sym typeface="Century Gothic"/>
              </a:rPr>
              <a:t> a grade for it at the end of each unit.</a:t>
            </a:r>
            <a:endParaRPr sz="1200">
              <a:latin typeface="Century Gothic"/>
              <a:ea typeface="Century Gothic"/>
              <a:cs typeface="Century Gothic"/>
              <a:sym typeface="Century Gothic"/>
            </a:endParaRPr>
          </a:p>
          <a:p>
            <a:pPr indent="-121920" lvl="0" marL="274320" rtl="0" algn="l">
              <a:spcBef>
                <a:spcPts val="0"/>
              </a:spcBef>
              <a:spcAft>
                <a:spcPts val="0"/>
              </a:spcAft>
              <a:buSzPts val="1200"/>
              <a:buFont typeface="Century Gothic"/>
              <a:buChar char="●"/>
            </a:pPr>
            <a:r>
              <a:rPr lang="en-US" sz="1200">
                <a:latin typeface="Century Gothic"/>
                <a:ea typeface="Century Gothic"/>
                <a:cs typeface="Century Gothic"/>
                <a:sym typeface="Century Gothic"/>
              </a:rPr>
              <a:t>You may correct any test, quiz or assignment for half the points back on those questions that you missed.  You have one week from when it is handed back to correct it and turn it back in.</a:t>
            </a:r>
            <a:endParaRPr sz="1200">
              <a:latin typeface="Century Gothic"/>
              <a:ea typeface="Century Gothic"/>
              <a:cs typeface="Century Gothic"/>
              <a:sym typeface="Century Gothic"/>
            </a:endParaRPr>
          </a:p>
        </p:txBody>
      </p:sp>
      <p:sp>
        <p:nvSpPr>
          <p:cNvPr id="118" name="Google Shape;118;p12"/>
          <p:cNvSpPr/>
          <p:nvPr/>
        </p:nvSpPr>
        <p:spPr>
          <a:xfrm>
            <a:off x="195450" y="5174201"/>
            <a:ext cx="6467100" cy="1750500"/>
          </a:xfrm>
          <a:prstGeom prst="rect">
            <a:avLst/>
          </a:prstGeom>
          <a:noFill/>
          <a:ln>
            <a:noFill/>
          </a:ln>
        </p:spPr>
        <p:txBody>
          <a:bodyPr anchorCtr="0" anchor="t" bIns="45700" lIns="91425" spcFirstLastPara="1" rIns="91425" wrap="square" tIns="45700">
            <a:spAutoFit/>
          </a:bodyPr>
          <a:lstStyle/>
          <a:p>
            <a:pPr indent="-128270" lvl="0" marL="274320" rtl="0" algn="l">
              <a:spcBef>
                <a:spcPts val="0"/>
              </a:spcBef>
              <a:spcAft>
                <a:spcPts val="0"/>
              </a:spcAft>
              <a:buClr>
                <a:schemeClr val="dk1"/>
              </a:buClr>
              <a:buSzPts val="1300"/>
              <a:buFont typeface="Century Gothic"/>
              <a:buChar char="●"/>
            </a:pPr>
            <a:r>
              <a:rPr lang="en-US" sz="1300">
                <a:solidFill>
                  <a:schemeClr val="dk1"/>
                </a:solidFill>
                <a:latin typeface="Century Gothic"/>
                <a:ea typeface="Century Gothic"/>
                <a:cs typeface="Century Gothic"/>
                <a:sym typeface="Century Gothic"/>
              </a:rPr>
              <a:t>All assignments are due by the date listed in Google                                         Classroom (GC).  Incomplete work is not accepted.  You may turn it in complete the next day for full credit, or up to one week late for a 20% reduction.  After one week, the grade remains a zero.</a:t>
            </a:r>
            <a:endParaRPr sz="1300">
              <a:solidFill>
                <a:schemeClr val="dk1"/>
              </a:solidFill>
              <a:latin typeface="Century Gothic"/>
              <a:ea typeface="Century Gothic"/>
              <a:cs typeface="Century Gothic"/>
              <a:sym typeface="Century Gothic"/>
            </a:endParaRPr>
          </a:p>
          <a:p>
            <a:pPr indent="-128270" lvl="0" marL="274320" rtl="0" algn="l">
              <a:spcBef>
                <a:spcPts val="0"/>
              </a:spcBef>
              <a:spcAft>
                <a:spcPts val="0"/>
              </a:spcAft>
              <a:buClr>
                <a:schemeClr val="dk1"/>
              </a:buClr>
              <a:buSzPts val="1300"/>
              <a:buFont typeface="Century Gothic"/>
              <a:buChar char="●"/>
            </a:pPr>
            <a:r>
              <a:rPr lang="en-US" sz="1300">
                <a:solidFill>
                  <a:schemeClr val="dk1"/>
                </a:solidFill>
                <a:latin typeface="Century Gothic"/>
                <a:ea typeface="Century Gothic"/>
                <a:cs typeface="Century Gothic"/>
                <a:sym typeface="Century Gothic"/>
              </a:rPr>
              <a:t>At the beginning of each quarter, you will be given 10 extra credit points.  Each time you need to return to your locker, have late work, etc. you will lose a point.  At the end of the quarter, any remaining points get added to your grade.</a:t>
            </a:r>
            <a:endParaRPr sz="1300">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g14329431013_0_5"/>
          <p:cNvSpPr txBox="1"/>
          <p:nvPr>
            <p:ph type="title"/>
          </p:nvPr>
        </p:nvSpPr>
        <p:spPr>
          <a:xfrm>
            <a:off x="471488" y="486836"/>
            <a:ext cx="5915100" cy="17673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sz="2500">
                <a:latin typeface="Shadows Into Light"/>
                <a:ea typeface="Shadows Into Light"/>
                <a:cs typeface="Shadows Into Light"/>
                <a:sym typeface="Shadows Into Light"/>
              </a:rPr>
              <a:t>Please sign and return this page to science class.  You may keep the first page for your reference.</a:t>
            </a:r>
            <a:endParaRPr sz="2500">
              <a:latin typeface="Shadows Into Light"/>
              <a:ea typeface="Shadows Into Light"/>
              <a:cs typeface="Shadows Into Light"/>
              <a:sym typeface="Shadows Into Light"/>
            </a:endParaRPr>
          </a:p>
        </p:txBody>
      </p:sp>
      <p:sp>
        <p:nvSpPr>
          <p:cNvPr id="124" name="Google Shape;124;g14329431013_0_5"/>
          <p:cNvSpPr txBox="1"/>
          <p:nvPr>
            <p:ph idx="1" type="body"/>
          </p:nvPr>
        </p:nvSpPr>
        <p:spPr>
          <a:xfrm>
            <a:off x="471488" y="2434167"/>
            <a:ext cx="5915100" cy="5801700"/>
          </a:xfrm>
          <a:prstGeom prst="rect">
            <a:avLst/>
          </a:prstGeom>
        </p:spPr>
        <p:txBody>
          <a:bodyPr anchorCtr="0" anchor="t" bIns="45700" lIns="91425" spcFirstLastPara="1" rIns="91425" wrap="square" tIns="45700">
            <a:normAutofit/>
          </a:bodyPr>
          <a:lstStyle/>
          <a:p>
            <a:pPr indent="0" lvl="0" marL="0" rtl="0" algn="l">
              <a:spcBef>
                <a:spcPts val="750"/>
              </a:spcBef>
              <a:spcAft>
                <a:spcPts val="0"/>
              </a:spcAft>
              <a:buNone/>
            </a:pPr>
            <a:r>
              <a:rPr lang="en-US" sz="1500">
                <a:latin typeface="Century Gothic"/>
                <a:ea typeface="Century Gothic"/>
                <a:cs typeface="Century Gothic"/>
                <a:sym typeface="Century Gothic"/>
              </a:rPr>
              <a:t>I have read Mrs. Landwehr’s 6th grade science syllabus and understand the policies and procedures.</a:t>
            </a:r>
            <a:endParaRPr sz="1500">
              <a:latin typeface="Century Gothic"/>
              <a:ea typeface="Century Gothic"/>
              <a:cs typeface="Century Gothic"/>
              <a:sym typeface="Century Gothic"/>
            </a:endParaRPr>
          </a:p>
          <a:p>
            <a:pPr indent="0" lvl="0" marL="0" rtl="0" algn="l">
              <a:spcBef>
                <a:spcPts val="750"/>
              </a:spcBef>
              <a:spcAft>
                <a:spcPts val="0"/>
              </a:spcAft>
              <a:buNone/>
            </a:pPr>
            <a:r>
              <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_____________________________</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Student Name (printed)</a:t>
            </a:r>
            <a:endParaRPr sz="1500">
              <a:latin typeface="Century Gothic"/>
              <a:ea typeface="Century Gothic"/>
              <a:cs typeface="Century Gothic"/>
              <a:sym typeface="Century Gothic"/>
            </a:endParaRPr>
          </a:p>
          <a:p>
            <a:pPr indent="0" lvl="0" marL="0" rtl="0" algn="l">
              <a:spcBef>
                <a:spcPts val="750"/>
              </a:spcBef>
              <a:spcAft>
                <a:spcPts val="0"/>
              </a:spcAft>
              <a:buNone/>
            </a:pPr>
            <a:r>
              <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_____________________________			________</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Student Signature						Date</a:t>
            </a:r>
            <a:endParaRPr sz="1500">
              <a:latin typeface="Century Gothic"/>
              <a:ea typeface="Century Gothic"/>
              <a:cs typeface="Century Gothic"/>
              <a:sym typeface="Century Gothic"/>
            </a:endParaRPr>
          </a:p>
          <a:p>
            <a:pPr indent="0" lvl="0" marL="0" rtl="0" algn="l">
              <a:spcBef>
                <a:spcPts val="750"/>
              </a:spcBef>
              <a:spcAft>
                <a:spcPts val="0"/>
              </a:spcAft>
              <a:buNone/>
            </a:pPr>
            <a:r>
              <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_____________________________			________</a:t>
            </a:r>
            <a:endParaRPr sz="1500">
              <a:latin typeface="Century Gothic"/>
              <a:ea typeface="Century Gothic"/>
              <a:cs typeface="Century Gothic"/>
              <a:sym typeface="Century Gothic"/>
            </a:endParaRPr>
          </a:p>
          <a:p>
            <a:pPr indent="0" lvl="0" marL="0" rtl="0" algn="l">
              <a:spcBef>
                <a:spcPts val="750"/>
              </a:spcBef>
              <a:spcAft>
                <a:spcPts val="0"/>
              </a:spcAft>
              <a:buNone/>
            </a:pPr>
            <a:r>
              <a:rPr lang="en-US" sz="1500">
                <a:latin typeface="Century Gothic"/>
                <a:ea typeface="Century Gothic"/>
                <a:cs typeface="Century Gothic"/>
                <a:sym typeface="Century Gothic"/>
              </a:rPr>
              <a:t>Parent/Guardian Signature				Date</a:t>
            </a:r>
            <a:endParaRPr sz="1500">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2019-07-11T14:17:59Z</dcterms:created>
  <dc:creator>ginger sewell</dc:creator>
</cp:coreProperties>
</file>